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4" r:id="rId2"/>
    <p:sldId id="364" r:id="rId3"/>
    <p:sldId id="392" r:id="rId4"/>
    <p:sldId id="393" r:id="rId5"/>
    <p:sldId id="394" r:id="rId6"/>
    <p:sldId id="396" r:id="rId7"/>
    <p:sldId id="397" r:id="rId8"/>
    <p:sldId id="398" r:id="rId9"/>
    <p:sldId id="299" r:id="rId10"/>
    <p:sldId id="322" r:id="rId11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26" autoAdjust="0"/>
    <p:restoredTop sz="97459" autoAdjust="0"/>
  </p:normalViewPr>
  <p:slideViewPr>
    <p:cSldViewPr>
      <p:cViewPr varScale="1">
        <p:scale>
          <a:sx n="115" d="100"/>
          <a:sy n="115" d="100"/>
        </p:scale>
        <p:origin x="86" y="9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959932" y="1851670"/>
            <a:ext cx="4608512" cy="1656184"/>
          </a:xfrm>
        </p:spPr>
        <p:txBody>
          <a:bodyPr/>
          <a:lstStyle/>
          <a:p>
            <a:pPr algn="ctr"/>
            <a:r>
              <a:rPr lang="ru-RU" sz="1600" b="0" dirty="0"/>
              <a:t>О </a:t>
            </a:r>
            <a:r>
              <a:rPr lang="ru-RU" sz="1600" b="0" dirty="0" smtClean="0"/>
              <a:t>деятельности </a:t>
            </a:r>
            <a:br>
              <a:rPr lang="ru-RU" sz="1600" b="0" dirty="0" smtClean="0"/>
            </a:br>
            <a:r>
              <a:rPr lang="ru-RU" sz="1600" b="0" dirty="0" smtClean="0"/>
              <a:t>Учебно-научной лаборатории </a:t>
            </a:r>
            <a:br>
              <a:rPr lang="ru-RU" sz="1600" b="0" dirty="0" smtClean="0"/>
            </a:br>
            <a:r>
              <a:rPr lang="ru-RU" sz="1600" b="0" dirty="0" smtClean="0"/>
              <a:t>«</a:t>
            </a:r>
            <a:r>
              <a:rPr lang="ru-RU" sz="1600" b="0" i="1" dirty="0"/>
              <a:t>Актуальные проблемы теории и методики преподавания русского языка как иностранного</a:t>
            </a:r>
            <a:r>
              <a:rPr lang="ru-RU" sz="1600" b="0" dirty="0"/>
              <a:t>» </a:t>
            </a: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Байкальского </a:t>
            </a:r>
            <a:r>
              <a:rPr lang="ru-RU" sz="1600" b="0" dirty="0"/>
              <a:t>государственного университета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936103"/>
          </a:xfrm>
        </p:spPr>
        <p:txBody>
          <a:bodyPr>
            <a:normAutofit/>
          </a:bodyPr>
          <a:lstStyle/>
          <a:p>
            <a:r>
              <a:rPr lang="ru-RU" dirty="0" smtClean="0"/>
              <a:t>Лидина Ирина Юрьевна</a:t>
            </a:r>
          </a:p>
          <a:p>
            <a:r>
              <a:rPr lang="ru-RU" dirty="0"/>
              <a:t>к. </a:t>
            </a:r>
            <a:r>
              <a:rPr lang="ru-RU" dirty="0" err="1"/>
              <a:t>пед</a:t>
            </a:r>
            <a:r>
              <a:rPr lang="ru-RU" dirty="0"/>
              <a:t>. н., доцент</a:t>
            </a:r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422793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Научная деятельность в БГУ является непременной составной частью образовательного, воспитательного и научного процесса подготовки специалистов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528" y="1635646"/>
            <a:ext cx="8497888" cy="3095625"/>
          </a:xfrm>
        </p:spPr>
        <p:txBody>
          <a:bodyPr/>
          <a:lstStyle/>
          <a:p>
            <a:r>
              <a:rPr lang="ru-RU" i="1" dirty="0" smtClean="0"/>
              <a:t>Учебно-научная лаборатория </a:t>
            </a:r>
            <a:r>
              <a:rPr lang="ru-RU" i="1" dirty="0"/>
              <a:t>представляет собой учебно-научный комплекс, </a:t>
            </a:r>
            <a:r>
              <a:rPr lang="ru-RU" i="1" dirty="0" smtClean="0"/>
              <a:t>ориентированный на:</a:t>
            </a:r>
          </a:p>
          <a:p>
            <a:endParaRPr lang="ru-RU" dirty="0" smtClean="0"/>
          </a:p>
          <a:p>
            <a:r>
              <a:rPr lang="ru-RU" dirty="0"/>
              <a:t>1. разработку и использование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образовательном процессе </a:t>
            </a:r>
            <a:r>
              <a:rPr lang="ru-RU" dirty="0"/>
              <a:t>новейших </a:t>
            </a:r>
            <a:r>
              <a:rPr lang="ru-RU" dirty="0" smtClean="0"/>
              <a:t>достижений науки;</a:t>
            </a:r>
          </a:p>
          <a:p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smtClean="0"/>
              <a:t>развитие научно-исследовательской работы обучающихся путем </a:t>
            </a:r>
            <a:r>
              <a:rPr lang="ru-RU" dirty="0"/>
              <a:t>привлечения </a:t>
            </a:r>
            <a:r>
              <a:rPr lang="ru-RU" dirty="0" smtClean="0"/>
              <a:t>их к </a:t>
            </a:r>
            <a:r>
              <a:rPr lang="ru-RU" dirty="0"/>
              <a:t>самостоятельной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научной и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практической деятельности</a:t>
            </a:r>
            <a:r>
              <a:rPr lang="ru-RU" dirty="0" smtClean="0"/>
              <a:t>;</a:t>
            </a:r>
          </a:p>
          <a:p>
            <a:r>
              <a:rPr lang="ru-RU" dirty="0"/>
              <a:t>3. </a:t>
            </a:r>
            <a:r>
              <a:rPr lang="ru-RU" dirty="0" smtClean="0"/>
              <a:t>стимулирование </a:t>
            </a:r>
            <a:r>
              <a:rPr lang="ru-RU" dirty="0"/>
              <a:t>и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</a:t>
            </a:r>
            <a:r>
              <a:rPr lang="ru-RU" dirty="0" smtClean="0"/>
              <a:t> </a:t>
            </a:r>
            <a:r>
              <a:rPr lang="ru-RU" dirty="0"/>
              <a:t>научной деятельности </a:t>
            </a:r>
            <a:r>
              <a:rPr lang="ru-RU" dirty="0" smtClean="0"/>
              <a:t>обучающихся.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ru-RU" dirty="0" smtClean="0"/>
              <a:t>Цел</a:t>
            </a:r>
            <a:r>
              <a:rPr lang="ru-RU" dirty="0" smtClean="0"/>
              <a:t>и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8497888" cy="324031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1. организовывать внутриуниверситетские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 грантов</a:t>
            </a:r>
            <a:r>
              <a:rPr lang="ru-RU" dirty="0"/>
              <a:t>,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олимпиады</a:t>
            </a:r>
            <a:r>
              <a:rPr lang="ru-RU" dirty="0"/>
              <a:t> и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</a:t>
            </a:r>
            <a:r>
              <a:rPr lang="ru-RU" dirty="0"/>
              <a:t> студенческих научно-исследовательских работ, студенческие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научные конференции </a:t>
            </a:r>
            <a:r>
              <a:rPr lang="ru-RU" dirty="0"/>
              <a:t>и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семинары</a:t>
            </a:r>
            <a:r>
              <a:rPr lang="ru-RU" dirty="0" smtClean="0"/>
              <a:t>;</a:t>
            </a:r>
          </a:p>
          <a:p>
            <a:r>
              <a:rPr lang="ru-RU" dirty="0"/>
              <a:t>2. стимулировать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публикационную активность </a:t>
            </a:r>
            <a:r>
              <a:rPr lang="ru-RU" dirty="0"/>
              <a:t>обучающихся и научно-техническое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</a:t>
            </a:r>
            <a:r>
              <a:rPr lang="ru-RU" dirty="0"/>
              <a:t>, в том числе регистрацию результатов </a:t>
            </a:r>
            <a:r>
              <a:rPr lang="ru-RU" dirty="0" smtClean="0"/>
              <a:t>интеллектуальной деятельности;</a:t>
            </a:r>
          </a:p>
          <a:p>
            <a:r>
              <a:rPr lang="ru-RU" dirty="0" smtClean="0"/>
              <a:t>3. организовывать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практическую подготовку </a:t>
            </a:r>
            <a:r>
              <a:rPr lang="ru-RU" dirty="0" smtClean="0"/>
              <a:t>обучающихся;</a:t>
            </a:r>
          </a:p>
          <a:p>
            <a:r>
              <a:rPr lang="ru-RU" dirty="0" smtClean="0"/>
              <a:t>4</a:t>
            </a:r>
            <a:r>
              <a:rPr lang="ru-RU" dirty="0"/>
              <a:t>. </a:t>
            </a:r>
            <a:r>
              <a:rPr lang="ru-RU" dirty="0" smtClean="0"/>
              <a:t>осуществлять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информирование обучающихся </a:t>
            </a:r>
            <a:r>
              <a:rPr lang="ru-RU" dirty="0" smtClean="0"/>
              <a:t>по тематике и направлениям исследований, проводимых БГУ и пр.;</a:t>
            </a:r>
          </a:p>
          <a:p>
            <a:r>
              <a:rPr lang="ru-RU" dirty="0" smtClean="0"/>
              <a:t>5. создавать внутриуниверситетские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службы занятости студентов</a:t>
            </a:r>
            <a:r>
              <a:rPr lang="ru-RU" dirty="0" smtClean="0"/>
              <a:t> в научно-технической сфере.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ru-RU" dirty="0" smtClean="0"/>
              <a:t>Задачи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-180528" y="4299942"/>
            <a:ext cx="3031450" cy="1296144"/>
          </a:xfrm>
        </p:spPr>
        <p:txBody>
          <a:bodyPr>
            <a:normAutofit fontScale="85000" lnSpcReduction="20000"/>
          </a:bodyPr>
          <a:lstStyle/>
          <a:p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учебно-научной лаборатории</a:t>
            </a:r>
            <a:br>
              <a:rPr lang="ru-RU" sz="1600" dirty="0" smtClean="0"/>
            </a:b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Лидина Ирина Юрьевна </a:t>
            </a:r>
          </a:p>
          <a:p>
            <a:r>
              <a:rPr lang="ru-RU" sz="1600" dirty="0" smtClean="0"/>
              <a:t>к</a:t>
            </a:r>
            <a:r>
              <a:rPr lang="ru-RU" sz="1600" dirty="0"/>
              <a:t>. </a:t>
            </a:r>
            <a:r>
              <a:rPr lang="ru-RU" sz="1600" dirty="0" err="1"/>
              <a:t>пед</a:t>
            </a:r>
            <a:r>
              <a:rPr lang="ru-RU" sz="1600" dirty="0"/>
              <a:t>. н., </a:t>
            </a:r>
            <a:r>
              <a:rPr lang="ru-RU" sz="1600" dirty="0" smtClean="0"/>
              <a:t>доцент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Структура, состав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9800" r="6525" b="7602"/>
          <a:stretch/>
        </p:blipFill>
        <p:spPr>
          <a:xfrm>
            <a:off x="251520" y="1539390"/>
            <a:ext cx="2218021" cy="2670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883195" y="1779662"/>
            <a:ext cx="59046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Научный руководитель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осуществляет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организационно-методическое руководство деятельностью лаборатории, а также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разрабатывает план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научно-исследовательской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работы;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документированный учет деятельности УНЛ;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учет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заданий учебно-научного характера членам УНЛ и контроль за их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исполнением;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учет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студенческих конкурсных работ, публикаций, выступлений, докладов, а также наград и поощрений, которыми отмечаются члены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УНЛ;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представляет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в научное управление БГУ годовой отчет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периодическую информацию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о работе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УНЛ;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готовит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публикации о работе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УНЛ;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своевременно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оформляет необходимую текущую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документацию.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>
              <a:buAutoNum type="arabicPeriod"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Педагогическая практика </a:t>
            </a:r>
            <a:r>
              <a:rPr lang="ru-RU" dirty="0" smtClean="0"/>
              <a:t>студентов-магистрантов (поддержка в самостоятельной организации обучающихся образовательного и воспитательного процесса);</a:t>
            </a:r>
          </a:p>
          <a:p>
            <a:pPr>
              <a:buAutoNum type="arabicPeriod"/>
            </a:pPr>
            <a:r>
              <a:rPr lang="ru-RU" dirty="0" smtClean="0"/>
              <a:t>Организация и введение методической секции </a:t>
            </a:r>
            <a:r>
              <a:rPr lang="ru-RU" dirty="0"/>
              <a:t>(</a:t>
            </a:r>
            <a:r>
              <a:rPr lang="ru-RU" i="1" dirty="0"/>
              <a:t>Проблемы и перспективы международного образования</a:t>
            </a:r>
            <a:r>
              <a:rPr lang="ru-RU" dirty="0"/>
              <a:t>) на традиционной ежегодной международной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студенческой конференции </a:t>
            </a:r>
            <a:r>
              <a:rPr lang="ru-RU" dirty="0" smtClean="0"/>
              <a:t>«</a:t>
            </a:r>
            <a:r>
              <a:rPr lang="ru-RU" dirty="0"/>
              <a:t>Россия и страны АТР: диалог культур (традиции и современность</a:t>
            </a:r>
            <a:r>
              <a:rPr lang="ru-RU" dirty="0" smtClean="0"/>
              <a:t>)»;</a:t>
            </a:r>
          </a:p>
          <a:p>
            <a:pPr>
              <a:buAutoNum type="arabicPeriod"/>
            </a:pPr>
            <a:r>
              <a:rPr lang="ru-RU" dirty="0" smtClean="0"/>
              <a:t>Помощь и консультирование обучающихся при подготовке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научных статей к публикации</a:t>
            </a:r>
            <a:r>
              <a:rPr lang="ru-RU" dirty="0" smtClean="0"/>
              <a:t>;</a:t>
            </a:r>
          </a:p>
          <a:p>
            <a:pPr>
              <a:buAutoNum type="arabicPeriod"/>
            </a:pPr>
            <a:r>
              <a:rPr lang="ru-RU" dirty="0" smtClean="0"/>
              <a:t>Поддержка обучающихся при выступлениях на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научных конференциях</a:t>
            </a:r>
            <a:r>
              <a:rPr lang="ru-RU" dirty="0" smtClean="0"/>
              <a:t>, организованных другими учебными заведениями ВО;</a:t>
            </a:r>
          </a:p>
          <a:p>
            <a:pPr>
              <a:buAutoNum type="arabicPeriod"/>
            </a:pPr>
            <a:r>
              <a:rPr lang="ru-RU" dirty="0" smtClean="0"/>
              <a:t>Содействие и консультирование студентов-магистрантов при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написании ВКР.</a:t>
            </a:r>
          </a:p>
          <a:p>
            <a:pPr>
              <a:buAutoNum type="arabicPeriod"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dirty="0" smtClean="0"/>
              <a:t>(за последние 3 года, либо с момента создания)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dirty="0" smtClean="0"/>
              <a:t>(за последние 3 </a:t>
            </a:r>
            <a:r>
              <a:rPr lang="ru-RU" dirty="0" smtClean="0"/>
              <a:t>года)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1031"/>
            <a:ext cx="1440160" cy="1934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434" y="1754934"/>
            <a:ext cx="1333333" cy="1695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537" y="1509193"/>
            <a:ext cx="1600000" cy="1666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90" y="3482629"/>
            <a:ext cx="2635947" cy="15442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5637" y="3503832"/>
            <a:ext cx="20419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Педагогическая практика студентов-магистрантов</a:t>
            </a:r>
            <a:br>
              <a:rPr lang="ru-RU" sz="16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Апрель, 2022г. 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6164" t="15556" r="35057" b="11639"/>
          <a:stretch/>
        </p:blipFill>
        <p:spPr>
          <a:xfrm>
            <a:off x="7510309" y="1514164"/>
            <a:ext cx="1445910" cy="205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36903" t="17412" r="37735" b="18813"/>
          <a:stretch/>
        </p:blipFill>
        <p:spPr>
          <a:xfrm>
            <a:off x="6396267" y="2298528"/>
            <a:ext cx="1114042" cy="157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663307" y="159181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участия в научных-конференциях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34463" t="18341" r="35770" b="6390"/>
          <a:stretch/>
        </p:blipFill>
        <p:spPr>
          <a:xfrm>
            <a:off x="4985934" y="2754033"/>
            <a:ext cx="1574949" cy="22390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45316" y="4169325"/>
            <a:ext cx="2908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</a:rPr>
              <a:t>Студенты также являются победителями в номинациях при выступлениях</a:t>
            </a:r>
            <a:endParaRPr lang="ru-RU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7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323056" y="1563689"/>
            <a:ext cx="8497888" cy="1728142"/>
          </a:xfrm>
        </p:spPr>
        <p:txBody>
          <a:bodyPr/>
          <a:lstStyle/>
          <a:p>
            <a:r>
              <a:rPr lang="ru-RU" dirty="0" smtClean="0"/>
              <a:t>Студентам предоставляется возможность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публикации статей </a:t>
            </a:r>
            <a:r>
              <a:rPr lang="ru-RU" dirty="0" smtClean="0"/>
              <a:t>в разных рубриках </a:t>
            </a:r>
            <a:r>
              <a:rPr lang="ru-RU" dirty="0"/>
              <a:t>журналов, включенных в перечень ВАК, на общих условиях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«Известия БГУ»,</a:t>
            </a:r>
          </a:p>
          <a:p>
            <a:r>
              <a:rPr lang="ru-RU" dirty="0"/>
              <a:t>«Baikal </a:t>
            </a:r>
            <a:r>
              <a:rPr lang="ru-RU" dirty="0" err="1"/>
              <a:t>Research</a:t>
            </a:r>
            <a:r>
              <a:rPr lang="ru-RU" dirty="0"/>
              <a:t> </a:t>
            </a:r>
            <a:r>
              <a:rPr lang="ru-RU" dirty="0" err="1"/>
              <a:t>Journal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А также в журнале </a:t>
            </a:r>
            <a:r>
              <a:rPr lang="ru-RU" dirty="0"/>
              <a:t>БГУ «</a:t>
            </a:r>
            <a:r>
              <a:rPr lang="ru-RU" dirty="0" err="1"/>
              <a:t>Global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Regional</a:t>
            </a:r>
            <a:r>
              <a:rPr lang="ru-RU" dirty="0"/>
              <a:t> </a:t>
            </a:r>
            <a:r>
              <a:rPr lang="ru-RU" dirty="0" err="1"/>
              <a:t>Research</a:t>
            </a:r>
            <a:r>
              <a:rPr lang="ru-RU" dirty="0"/>
              <a:t>» (РИНЦ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2555776" y="267494"/>
            <a:ext cx="640871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dirty="0" smtClean="0"/>
              <a:t>(за последние 3 </a:t>
            </a:r>
            <a:r>
              <a:rPr lang="ru-RU" dirty="0" smtClean="0"/>
              <a:t>года)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257312"/>
            <a:ext cx="1251045" cy="1769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897" t="20453" r="24863" b="26793"/>
          <a:stretch/>
        </p:blipFill>
        <p:spPr>
          <a:xfrm>
            <a:off x="1929402" y="3484990"/>
            <a:ext cx="3268120" cy="1463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572000" y="3845082"/>
            <a:ext cx="576567" cy="11032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988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323056" y="1563689"/>
            <a:ext cx="8497888" cy="1728142"/>
          </a:xfrm>
        </p:spPr>
        <p:txBody>
          <a:bodyPr>
            <a:normAutofit lnSpcReduction="10000"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ВКР магистрантов </a:t>
            </a:r>
            <a:r>
              <a:rPr lang="ru-RU" dirty="0" smtClean="0"/>
              <a:t>обладают широкой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практической значимостью </a:t>
            </a:r>
            <a:r>
              <a:rPr lang="ru-RU" dirty="0" smtClean="0"/>
              <a:t>–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полученные результаты </a:t>
            </a:r>
            <a:r>
              <a:rPr lang="ru-RU" dirty="0" smtClean="0"/>
              <a:t>в ходе научного исследования </a:t>
            </a:r>
            <a:r>
              <a:rPr lang="ru-RU" dirty="0"/>
              <a:t>могут быть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использованы</a:t>
            </a:r>
            <a:r>
              <a:rPr lang="ru-RU" dirty="0"/>
              <a:t> при проведении </a:t>
            </a:r>
            <a:r>
              <a:rPr lang="ru-RU" dirty="0" smtClean="0"/>
              <a:t>различных дисциплин, например, при практических </a:t>
            </a:r>
            <a:r>
              <a:rPr lang="ru-RU" dirty="0"/>
              <a:t>занятий по русскому языку как иностранному, </a:t>
            </a:r>
            <a:r>
              <a:rPr lang="ru-RU" dirty="0" smtClean="0"/>
              <a:t>в </a:t>
            </a:r>
            <a:r>
              <a:rPr lang="ru-RU" dirty="0"/>
              <a:t>рамках </a:t>
            </a:r>
            <a:r>
              <a:rPr lang="ru-RU" dirty="0" smtClean="0"/>
              <a:t>таких </a:t>
            </a:r>
            <a:r>
              <a:rPr lang="ru-RU" dirty="0"/>
              <a:t>дисциплин как «страноведение», «русская литература», «</a:t>
            </a:r>
            <a:r>
              <a:rPr lang="ru-RU" dirty="0" smtClean="0"/>
              <a:t>аудиовизуальный </a:t>
            </a:r>
            <a:r>
              <a:rPr lang="ru-RU" dirty="0"/>
              <a:t>курс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2555776" y="267494"/>
            <a:ext cx="640871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dirty="0" smtClean="0"/>
              <a:t>(за последние 3 </a:t>
            </a:r>
            <a:r>
              <a:rPr lang="ru-RU" dirty="0" smtClean="0"/>
              <a:t>года)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689" t="7616" r="16645" b="5717"/>
          <a:stretch/>
        </p:blipFill>
        <p:spPr>
          <a:xfrm>
            <a:off x="107504" y="3147814"/>
            <a:ext cx="1440160" cy="1872208"/>
          </a:xfrm>
          <a:prstGeom prst="rect">
            <a:avLst/>
          </a:prstGeom>
        </p:spPr>
      </p:pic>
      <p:sp>
        <p:nvSpPr>
          <p:cNvPr id="8" name="Объект 1"/>
          <p:cNvSpPr txBox="1">
            <a:spLocks/>
          </p:cNvSpPr>
          <p:nvPr/>
        </p:nvSpPr>
        <p:spPr>
          <a:xfrm>
            <a:off x="1187624" y="3415308"/>
            <a:ext cx="4104457" cy="1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i="1" dirty="0" smtClean="0"/>
              <a:t>Выпускники магистратуры 2024г. разработали и апробировали несколько уроков с комплексом упражнений  по приему драматизации, создали электронный курс для магистрантов по дисциплине «Лингводидактика» и пр.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42237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220072" y="2355726"/>
            <a:ext cx="3456384" cy="108012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Перспективные направления работы </a:t>
            </a:r>
            <a:br>
              <a:rPr lang="ru-RU" sz="2000" b="1" dirty="0" smtClean="0"/>
            </a:br>
            <a:r>
              <a:rPr lang="ru-RU" sz="2000" b="1" dirty="0" smtClean="0"/>
              <a:t>до 2025 года</a:t>
            </a:r>
            <a:endParaRPr lang="ru-RU" sz="20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07504" y="2211710"/>
            <a:ext cx="4680520" cy="1044116"/>
          </a:xfrm>
        </p:spPr>
        <p:txBody>
          <a:bodyPr/>
          <a:lstStyle/>
          <a:p>
            <a:r>
              <a:rPr lang="ru-RU" sz="1200" dirty="0"/>
              <a:t>1. Новые технологии в преподавании русского языка как </a:t>
            </a:r>
            <a:r>
              <a:rPr lang="ru-RU" sz="1200" dirty="0" smtClean="0"/>
              <a:t>иностранного</a:t>
            </a:r>
            <a:r>
              <a:rPr lang="ru-RU" sz="1200" dirty="0"/>
              <a:t>;</a:t>
            </a:r>
            <a:endParaRPr lang="ru-RU" sz="1200" dirty="0" smtClean="0"/>
          </a:p>
          <a:p>
            <a:r>
              <a:rPr lang="ru-RU" sz="1200" dirty="0" smtClean="0"/>
              <a:t>2</a:t>
            </a:r>
            <a:r>
              <a:rPr lang="ru-RU" sz="1200" dirty="0"/>
              <a:t>. Технология разработки и внедрения компьютерной поддержки очного и дистанционного обучения </a:t>
            </a:r>
            <a:r>
              <a:rPr lang="ru-RU" sz="1200" dirty="0" smtClean="0"/>
              <a:t>иностранцев.</a:t>
            </a:r>
          </a:p>
          <a:p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10410</TotalTime>
  <Words>487</Words>
  <Application>Microsoft Office PowerPoint</Application>
  <PresentationFormat>Экран (16:9)</PresentationFormat>
  <Paragraphs>52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Bahnschrift SemiLight SemiConde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Литовкина Анна Михайловна</cp:lastModifiedBy>
  <cp:revision>436</cp:revision>
  <cp:lastPrinted>2022-06-06T08:49:15Z</cp:lastPrinted>
  <dcterms:created xsi:type="dcterms:W3CDTF">2019-04-08T11:18:29Z</dcterms:created>
  <dcterms:modified xsi:type="dcterms:W3CDTF">2024-03-07T07:26:39Z</dcterms:modified>
</cp:coreProperties>
</file>